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1316" r:id="rId3"/>
    <p:sldId id="1317" r:id="rId4"/>
    <p:sldId id="384" r:id="rId5"/>
    <p:sldId id="385" r:id="rId6"/>
    <p:sldId id="386" r:id="rId7"/>
    <p:sldId id="1254" r:id="rId8"/>
    <p:sldId id="1536" r:id="rId9"/>
    <p:sldId id="1696" r:id="rId10"/>
    <p:sldId id="1615" r:id="rId11"/>
    <p:sldId id="1616" r:id="rId12"/>
    <p:sldId id="1617" r:id="rId13"/>
    <p:sldId id="387" r:id="rId14"/>
    <p:sldId id="1248" r:id="rId15"/>
    <p:sldId id="388" r:id="rId16"/>
    <p:sldId id="389" r:id="rId17"/>
    <p:sldId id="390" r:id="rId18"/>
    <p:sldId id="1618" r:id="rId19"/>
    <p:sldId id="1183" r:id="rId20"/>
    <p:sldId id="1410" r:id="rId21"/>
    <p:sldId id="1411" r:id="rId22"/>
    <p:sldId id="1619" r:id="rId23"/>
    <p:sldId id="1727" r:id="rId24"/>
    <p:sldId id="1728" r:id="rId25"/>
    <p:sldId id="1729" r:id="rId26"/>
    <p:sldId id="1730" r:id="rId27"/>
    <p:sldId id="1731" r:id="rId28"/>
    <p:sldId id="1732" r:id="rId29"/>
    <p:sldId id="1733" r:id="rId30"/>
    <p:sldId id="1721" r:id="rId31"/>
    <p:sldId id="1722" r:id="rId32"/>
    <p:sldId id="1723" r:id="rId33"/>
    <p:sldId id="1724" r:id="rId34"/>
    <p:sldId id="1725" r:id="rId35"/>
    <p:sldId id="1726" r:id="rId36"/>
    <p:sldId id="1711" r:id="rId37"/>
    <p:sldId id="1712" r:id="rId38"/>
    <p:sldId id="1713" r:id="rId39"/>
    <p:sldId id="1714" r:id="rId40"/>
    <p:sldId id="1715" r:id="rId41"/>
    <p:sldId id="1716" r:id="rId42"/>
    <p:sldId id="1717" r:id="rId43"/>
    <p:sldId id="1718" r:id="rId44"/>
    <p:sldId id="1719" r:id="rId45"/>
    <p:sldId id="1720" r:id="rId46"/>
    <p:sldId id="169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lightpdf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8274" y="1217503"/>
            <a:ext cx="10151110" cy="1549400"/>
          </a:xfrm>
        </p:spPr>
        <p:txBody>
          <a:bodyPr>
            <a:normAutofit fontScale="90000"/>
          </a:bodyPr>
          <a:lstStyle/>
          <a:p>
            <a:r>
              <a:rPr lang="en-US">
                <a:sym typeface="+mn-ea"/>
              </a:rPr>
              <a:t>Retrieval Augmented Generation (RAG)</a:t>
            </a:r>
            <a:endParaRPr lang="en-US" altLang="en-US" dirty="0"/>
          </a:p>
        </p:txBody>
      </p:sp>
      <p:pic>
        <p:nvPicPr>
          <p:cNvPr id="118" name="Picture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2901819" y="3312366"/>
            <a:ext cx="3057655" cy="354563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3"/>
          <a:stretch>
            <a:fillRect/>
          </a:stretch>
        </p:blipFill>
        <p:spPr>
          <a:xfrm>
            <a:off x="5959475" y="3312367"/>
            <a:ext cx="3697709" cy="354563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Searching legal documents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8510"/>
            <a:ext cx="10515600" cy="39052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Searching legal documents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3765"/>
            <a:ext cx="10515600" cy="36341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RAG integrates with many types of data sources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3300"/>
            <a:ext cx="10515600" cy="34550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 of RAG applications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0120" y="1825625"/>
            <a:ext cx="1027112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+mn-ea"/>
              </a:rPr>
              <a:t>https://</a:t>
            </a:r>
            <a:r>
              <a:rPr lang="en-US" dirty="0"/>
              <a:t>pandachat.ai</a:t>
            </a:r>
          </a:p>
          <a:p>
            <a:r>
              <a:rPr lang="en-US" dirty="0"/>
              <a:t>https://www.chatpdf.com  </a:t>
            </a:r>
          </a:p>
          <a:p>
            <a:r>
              <a:rPr lang="en-US" dirty="0"/>
              <a:t>https://askyourpdf.com</a:t>
            </a:r>
          </a:p>
          <a:p>
            <a:r>
              <a:rPr lang="en-US" dirty="0"/>
              <a:t>https://pdf.ai</a:t>
            </a:r>
          </a:p>
          <a:p>
            <a:r>
              <a:rPr lang="en-US" dirty="0">
                <a:sym typeface="+mn-ea"/>
              </a:rPr>
              <a:t>https://</a:t>
            </a:r>
            <a:r>
              <a:rPr lang="en-US" dirty="0"/>
              <a:t>docAnalyzer.ai</a:t>
            </a:r>
          </a:p>
          <a:p>
            <a:r>
              <a:rPr lang="en-US" dirty="0">
                <a:hlinkClick r:id="rId2"/>
              </a:rPr>
              <a:t>https://lightpdf.com</a:t>
            </a:r>
            <a:endParaRPr lang="en-US" dirty="0"/>
          </a:p>
          <a:p>
            <a:r>
              <a:rPr lang="en-US" dirty="0"/>
              <a:t>https://notebooklm.google.com/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Examples of 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lstStyle/>
          <a:p>
            <a:r>
              <a:rPr lang="en-US" dirty="0"/>
              <a:t>Answer questions based on a website’s articles</a:t>
            </a:r>
          </a:p>
          <a:p>
            <a:r>
              <a:rPr lang="en-US" b="1" dirty="0"/>
              <a:t>Coursera Coach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870" y="1219200"/>
            <a:ext cx="5143500" cy="563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Examples of RAG applications: </a:t>
            </a:r>
            <a:r>
              <a:rPr lang="en-US" b="1">
                <a:sym typeface="+mn-ea"/>
              </a:rPr>
              <a:t>Langchain Docs</a:t>
            </a:r>
            <a:endParaRPr lang="en-US" b="1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700" y="1825625"/>
            <a:ext cx="860933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Examples of RAG applications: </a:t>
            </a:r>
            <a:r>
              <a:rPr lang="en-US" b="1">
                <a:sym typeface="+mn-ea"/>
              </a:rPr>
              <a:t>Langchain Docs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610" y="1544320"/>
            <a:ext cx="8039735" cy="49098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GPT4all RAG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4375" y="1825625"/>
            <a:ext cx="822261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Picture 26" descr="Screenshot 2024-07-09 150559"/>
          <p:cNvPicPr>
            <a:picLocks noChangeAspect="1"/>
          </p:cNvPicPr>
          <p:nvPr/>
        </p:nvPicPr>
        <p:blipFill>
          <a:blip r:embed="rId2"/>
          <a:srcRect t="8936"/>
          <a:stretch>
            <a:fillRect/>
          </a:stretch>
        </p:blipFill>
        <p:spPr>
          <a:xfrm>
            <a:off x="0" y="1125220"/>
            <a:ext cx="12192000" cy="537083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</a:t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278255" y="558800"/>
            <a:ext cx="6375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Embedding - </a:t>
            </a:r>
            <a:r>
              <a:rPr lang="en-US" sz="3200" b="1" dirty="0"/>
              <a:t>recap</a:t>
            </a:r>
            <a:r>
              <a:rPr lang="en-US" sz="3200" dirty="0"/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 Studio</a:t>
            </a:r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987425" y="1451610"/>
            <a:ext cx="9421495" cy="5215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Ollama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523365"/>
            <a:ext cx="5210175" cy="5276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5" y="513715"/>
            <a:ext cx="6291580" cy="6111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rcRect l="24944" t="11004" r="24413" b="20557"/>
          <a:stretch>
            <a:fillRect/>
          </a:stretch>
        </p:blipFill>
        <p:spPr>
          <a:xfrm>
            <a:off x="11040745" y="0"/>
            <a:ext cx="1151255" cy="18878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Llama Index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79525" y="2219960"/>
            <a:ext cx="8281670" cy="4052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645" y="0"/>
            <a:ext cx="2886075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040" y="0"/>
            <a:ext cx="36957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CFC8-3C46-8FC6-0E59-625ED8295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85177"/>
          </a:xfrm>
        </p:spPr>
        <p:txBody>
          <a:bodyPr/>
          <a:lstStyle/>
          <a:p>
            <a:r>
              <a:rPr lang="en-US" dirty="0"/>
              <a:t>KB embedding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715B1-3945-3D98-482D-BE8920FD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7397E1-4B76-0A31-B8E1-BD6FFAF4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101" y="940854"/>
            <a:ext cx="8039797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60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C03D0-548A-ED38-8CEC-69E43F88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7" y="0"/>
            <a:ext cx="10515600" cy="670573"/>
          </a:xfrm>
        </p:spPr>
        <p:txBody>
          <a:bodyPr>
            <a:normAutofit fontScale="90000"/>
          </a:bodyPr>
          <a:lstStyle/>
          <a:p>
            <a:r>
              <a:rPr lang="en-US" dirty="0"/>
              <a:t>Chunks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763EC-E3F5-B7E6-5BEE-9F9E311A2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E0539B-F595-FC3F-3B22-3281A7BE4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18" y="866723"/>
            <a:ext cx="11704436" cy="5282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5F0B58-8423-554C-2E36-C07F2F5BC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463" y="19006"/>
            <a:ext cx="2461473" cy="130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67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04A9-33C6-A6F7-E16A-22017213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14673-ECB7-EFA0-2D91-FB072B43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A64A33-DD27-D798-8CA7-08C94E429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29" y="1620373"/>
            <a:ext cx="8839966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50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0A924-4CDC-56E6-562D-5ED5F4566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4960" y="1838325"/>
            <a:ext cx="1518920" cy="1325563"/>
          </a:xfrm>
        </p:spPr>
        <p:txBody>
          <a:bodyPr/>
          <a:lstStyle/>
          <a:p>
            <a:r>
              <a:rPr lang="en-US" dirty="0"/>
              <a:t>IR in chat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BB7E6-858E-01F4-BCE0-70C709FA6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38D3C-6D75-2E9C-2FD7-B9E3B4E40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9345"/>
            <a:ext cx="8128000" cy="653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58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BD31-A34B-FCEE-1946-C93C230BE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741" y="2613803"/>
            <a:ext cx="111811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RAG flow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B3644-1C9A-D52F-499E-1C5B3FC6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F0FCF4-F64B-0146-66B5-6ADABF55C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81" y="226434"/>
            <a:ext cx="10070686" cy="664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75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324F6-1025-C02D-B7E7-D83D9CE9C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chat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217EA-0FFD-1642-4D75-052D2265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522C1-B27D-AF87-A0DE-BC4B80903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021" y="136525"/>
            <a:ext cx="7361558" cy="599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390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3B959-E187-7EC1-0E52-6D6EAC876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97869-9FAC-08BA-7501-2809C2BB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chat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D7AA79-1694-E256-1CB5-AB14D7E5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27FE8-F919-2B76-E257-BA92EA6D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918" y="1928229"/>
            <a:ext cx="7407282" cy="40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01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Embeddings - recap  </a:t>
            </a:r>
          </a:p>
        </p:txBody>
      </p:sp>
      <p:pic>
        <p:nvPicPr>
          <p:cNvPr id="29" name="Picture 28" descr="Screenshot 2024-07-09 150818"/>
          <p:cNvPicPr>
            <a:picLocks noChangeAspect="1"/>
          </p:cNvPicPr>
          <p:nvPr/>
        </p:nvPicPr>
        <p:blipFill>
          <a:blip r:embed="rId2"/>
          <a:srcRect t="15374"/>
          <a:stretch>
            <a:fillRect/>
          </a:stretch>
        </p:blipFill>
        <p:spPr>
          <a:xfrm>
            <a:off x="109855" y="2045970"/>
            <a:ext cx="11972925" cy="44494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/>
              <a:t>RAG Evaluation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82341" y="769283"/>
            <a:ext cx="4736569" cy="531943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/>
              <a:t>RAG Triad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2160" y="2068195"/>
            <a:ext cx="7635240" cy="40462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>
                <a:sym typeface="+mn-ea"/>
              </a:rPr>
              <a:t>RAG triad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/>
              <a:t>The RAG triad is composed of three RAG evaluation metrics: answer relevancy, faithfulness, and contextual relevancy. </a:t>
            </a:r>
          </a:p>
          <a:p>
            <a:r>
              <a:rPr lang="en-US" altLang="en-GB"/>
              <a:t>If a RAG pipeline scores high on all three metrics, we can confidently say that our RAG pipeline is using the optimal hyperparameters.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>
                <a:sym typeface="+mn-ea"/>
              </a:rPr>
              <a:t>Answer relevancy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33039"/>
            <a:ext cx="10515600" cy="3443923"/>
          </a:xfrm>
        </p:spPr>
        <p:txBody>
          <a:bodyPr/>
          <a:lstStyle/>
          <a:p>
            <a:r>
              <a:rPr lang="en-US" altLang="en-GB" dirty="0"/>
              <a:t>Answer relevancy: the answer relevancy metric determines how relevant the answers generated by your RAG generator is. </a:t>
            </a:r>
          </a:p>
          <a:p>
            <a:r>
              <a:rPr lang="en-US" altLang="en-GB" b="1" dirty="0">
                <a:sym typeface="+mn-ea"/>
              </a:rPr>
              <a:t>hyperparameter: prompt template</a:t>
            </a:r>
            <a:endParaRPr lang="en-US" altLang="en-GB" b="1" dirty="0"/>
          </a:p>
          <a:p>
            <a:r>
              <a:rPr lang="en-US" altLang="en-GB" dirty="0"/>
              <a:t>A low answer relevancy score signifies that you need </a:t>
            </a:r>
            <a:r>
              <a:rPr lang="en-US" altLang="en-GB" b="1" dirty="0"/>
              <a:t>to improve examples used in prompt templates </a:t>
            </a:r>
            <a:r>
              <a:rPr lang="en-US" altLang="en-GB" dirty="0"/>
              <a:t>for better in-context learning or include more </a:t>
            </a:r>
            <a:r>
              <a:rPr lang="en-US" altLang="en-GB" b="1" dirty="0"/>
              <a:t>fine-grained prompting for better instruction</a:t>
            </a:r>
            <a:r>
              <a:rPr lang="en-US" altLang="en-GB" dirty="0"/>
              <a:t> following capabilities to generate more relevant responses.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177BB-2F3D-8F8F-C10A-275D304F5212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4080" y="239395"/>
            <a:ext cx="4353560" cy="216852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092301F-CD40-8E94-7BA0-7A849DE4B7A6}"/>
              </a:ext>
            </a:extLst>
          </p:cNvPr>
          <p:cNvSpPr/>
          <p:nvPr/>
        </p:nvSpPr>
        <p:spPr>
          <a:xfrm>
            <a:off x="6622973" y="681038"/>
            <a:ext cx="621107" cy="487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>
                <a:sym typeface="+mn-ea"/>
              </a:rPr>
              <a:t>Faithfulness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44415"/>
            <a:ext cx="10515600" cy="3032547"/>
          </a:xfrm>
        </p:spPr>
        <p:txBody>
          <a:bodyPr/>
          <a:lstStyle/>
          <a:p>
            <a:r>
              <a:rPr lang="en-US" altLang="en-GB" dirty="0"/>
              <a:t>The faithfulness metric determines how much the answers generated by your RAG generator are hallucinations. </a:t>
            </a:r>
          </a:p>
          <a:p>
            <a:r>
              <a:rPr lang="en-US" altLang="en-GB" dirty="0"/>
              <a:t>This concerns the LLM hyperparameter, </a:t>
            </a:r>
          </a:p>
          <a:p>
            <a:pPr lvl="1"/>
            <a:r>
              <a:rPr lang="en-US" altLang="en-GB" dirty="0"/>
              <a:t>Switch to a </a:t>
            </a:r>
            <a:r>
              <a:rPr lang="en-US" altLang="en-GB" b="1" dirty="0"/>
              <a:t>different LLM</a:t>
            </a:r>
            <a:r>
              <a:rPr lang="en-US" altLang="en-GB" dirty="0"/>
              <a:t> OR </a:t>
            </a:r>
            <a:r>
              <a:rPr lang="en-US" altLang="en-GB" b="1" dirty="0"/>
              <a:t>fine-tune your own</a:t>
            </a:r>
            <a:r>
              <a:rPr lang="en-US" altLang="en-GB" dirty="0"/>
              <a:t> </a:t>
            </a:r>
          </a:p>
          <a:p>
            <a:pPr lvl="0"/>
            <a:endParaRPr lang="en-US" alt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3E76FA1-B84B-C4DF-54DD-7C9C381081E8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4080" y="239395"/>
            <a:ext cx="4353560" cy="216852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5C96435-ED8F-7485-A0A0-0BCA806D7DF8}"/>
              </a:ext>
            </a:extLst>
          </p:cNvPr>
          <p:cNvSpPr/>
          <p:nvPr/>
        </p:nvSpPr>
        <p:spPr>
          <a:xfrm>
            <a:off x="7891937" y="2045540"/>
            <a:ext cx="621107" cy="487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>
                <a:sym typeface="+mn-ea"/>
              </a:rPr>
              <a:t>Contextual Relevancy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40562"/>
            <a:ext cx="10515600" cy="3715787"/>
          </a:xfrm>
        </p:spPr>
        <p:txBody>
          <a:bodyPr>
            <a:normAutofit lnSpcReduction="10000"/>
          </a:bodyPr>
          <a:lstStyle/>
          <a:p>
            <a:r>
              <a:rPr lang="en-US" altLang="en-GB" dirty="0"/>
              <a:t>The contextual relevancy metric determines whether the text chunks retrieved by your RAG retriever are relevant to producing the ideal answer for a user input. </a:t>
            </a:r>
          </a:p>
          <a:p>
            <a:r>
              <a:rPr lang="en-US" altLang="en-GB" dirty="0"/>
              <a:t>This concerns the </a:t>
            </a:r>
            <a:r>
              <a:rPr lang="en-US" altLang="en-GB" b="1" dirty="0"/>
              <a:t>chunk size, top-K and embedding model hyperparameter.</a:t>
            </a:r>
            <a:r>
              <a:rPr lang="en-US" altLang="en-GB" dirty="0"/>
              <a:t> </a:t>
            </a:r>
          </a:p>
          <a:p>
            <a:r>
              <a:rPr lang="en-US" altLang="en-GB" dirty="0"/>
              <a:t>A </a:t>
            </a:r>
            <a:r>
              <a:rPr lang="en-US" altLang="en-GB" b="1" dirty="0"/>
              <a:t>good embedding model</a:t>
            </a:r>
            <a:r>
              <a:rPr lang="en-US" altLang="en-GB" dirty="0"/>
              <a:t> ensures you're able to retrieve text chunks that are semantically similar to the embedded user query, while a </a:t>
            </a:r>
            <a:r>
              <a:rPr lang="en-US" altLang="en-GB" b="1" dirty="0"/>
              <a:t>good combination of chunk size and top-K</a:t>
            </a:r>
            <a:r>
              <a:rPr lang="en-US" altLang="en-GB" dirty="0"/>
              <a:t> ensures you only select the most important bits of information in your </a:t>
            </a:r>
            <a:r>
              <a:rPr lang="en-US" altLang="en-GB" b="1" dirty="0"/>
              <a:t>knowledge base</a:t>
            </a:r>
            <a:r>
              <a:rPr lang="en-US" altLang="en-GB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01779-4276-E462-3DB8-B4D373988507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4080" y="239395"/>
            <a:ext cx="4353560" cy="216852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0B65B81-3F32-55AC-7EA0-CDD00E24D415}"/>
              </a:ext>
            </a:extLst>
          </p:cNvPr>
          <p:cNvSpPr/>
          <p:nvPr/>
        </p:nvSpPr>
        <p:spPr>
          <a:xfrm>
            <a:off x="9599438" y="690369"/>
            <a:ext cx="621107" cy="487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GB"/>
              <a:t>Evaluation Metrics for Search and RAG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/>
              <a:t>To explain how each of the following metrics is calculated, this article uses a minimal example dataset of eight pastries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95" y="2992120"/>
            <a:ext cx="5151120" cy="31851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GB"/>
              <a:t>Metrics to Evaluate Information Retrieval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en-US" altLang="en-GB"/>
              <a:t>Precision</a:t>
            </a:r>
          </a:p>
          <a:p>
            <a:pPr lvl="1"/>
            <a:r>
              <a:rPr lang="en-US" altLang="en-GB"/>
              <a:t>The precision@K metric measures how many of the retrieved items are relevant. </a:t>
            </a:r>
          </a:p>
          <a:p>
            <a:pPr lvl="1"/>
            <a:r>
              <a:rPr lang="en-US" altLang="en-GB"/>
              <a:t>This metric is not rank-aware and thus only considers the number of relevant results but not their order. </a:t>
            </a:r>
          </a:p>
          <a:p>
            <a:pPr lvl="1"/>
            <a:r>
              <a:rPr lang="en-US" altLang="en-GB"/>
              <a:t>You can calculate precision@K by dividing the number of relevant items within the top K results by K.</a:t>
            </a:r>
          </a:p>
          <a:p>
            <a:pPr lvl="1"/>
            <a:endParaRPr lang="en-US" altLang="en-GB"/>
          </a:p>
          <a:p>
            <a:pPr lvl="1"/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535" y="4848225"/>
            <a:ext cx="8701405" cy="98996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47955"/>
            <a:ext cx="11715115" cy="620839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/>
              <a:t>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/>
              <a:t>The recall@K metric measures how many relevant items were successfully retrieved from the entire dataset. This metric is not rank-aware and thus only considers the number of relevant results but not their order. You can calculate the recall@K by dividing the number of relevant items within the top K results by the total number of relevant items in the entire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479925"/>
            <a:ext cx="10922635" cy="11709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Retrieval Augmented Generation (RAG)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195" y="3491865"/>
            <a:ext cx="10086975" cy="2457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84910" y="1691005"/>
            <a:ext cx="954976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/>
              <a:t> Retrieval augmented generation (RAG)</a:t>
            </a:r>
          </a:p>
          <a:p>
            <a:r>
              <a:rPr lang="en-US" sz="3200"/>
              <a:t>• Give LLM access to external data 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0655" y="365125"/>
            <a:ext cx="11766550" cy="613854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GB"/>
              <a:t>Mean Average Precision (MAP)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/>
              <a:t>The Mean Average Precision@K (MAP@K) metric measures the system's ability to return relevant items in the top K results while placing more relevant items at the top.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035" y="5066030"/>
            <a:ext cx="3215640" cy="586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760470"/>
            <a:ext cx="2286000" cy="6629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07645"/>
            <a:ext cx="12044680" cy="645985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GB"/>
              <a:t>Normalized Discounted Cumulative Gain (NDCG)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GB"/>
              <a:t>The Normalized Discounted Cumulative Gain@K (NDCG@K) metric measures the system's ability to sort items based on relevance. </a:t>
            </a:r>
          </a:p>
          <a:p>
            <a:r>
              <a:rPr lang="en-US" altLang="en-GB"/>
              <a:t>Requires not only if a document is relevant but also how relevant it is (e.g., relevant vs. somewhat relevant vs. not relevant).</a:t>
            </a:r>
          </a:p>
          <a:p>
            <a:endParaRPr lang="en-US" altLang="en-GB"/>
          </a:p>
          <a:p>
            <a:r>
              <a:rPr lang="en-US" altLang="en-GB"/>
              <a:t>You can calculate the NDCG@K by calculating the discounted cumulative gain (DCG) and then normalizing it over the ideal discounted cumulative gain (IDCG).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>
                <a:sym typeface="+mn-ea"/>
              </a:rPr>
              <a:t>NDCG</a:t>
            </a:r>
            <a:endParaRPr lang="en-GB" alt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2695" y="2435225"/>
            <a:ext cx="3406140" cy="26346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2705" y="122555"/>
            <a:ext cx="11931015" cy="62337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  <p:pic>
        <p:nvPicPr>
          <p:cNvPr id="120" name="Picture 119"/>
          <p:cNvPicPr/>
          <p:nvPr/>
        </p:nvPicPr>
        <p:blipFill>
          <a:blip r:embed="rId2"/>
          <a:stretch>
            <a:fillRect/>
          </a:stretch>
        </p:blipFill>
        <p:spPr>
          <a:xfrm>
            <a:off x="3786505" y="741045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3"/>
          <a:stretch>
            <a:fillRect/>
          </a:stretch>
        </p:blipFill>
        <p:spPr>
          <a:xfrm>
            <a:off x="2470150" y="3375660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Retrieval Augmented Generation (RAG)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5015"/>
            <a:ext cx="10515600" cy="39516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Retrieval Augmented Generation (RAG)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4595" y="2019935"/>
            <a:ext cx="9782175" cy="3962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6</a:t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610" y="1905000"/>
            <a:ext cx="1731010" cy="30473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RAG Architecture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7380"/>
            <a:ext cx="10515600" cy="42075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RAG Architecture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8</a:t>
            </a:fld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448310" y="2223135"/>
            <a:ext cx="11163300" cy="39033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135" y="121285"/>
            <a:ext cx="9580245" cy="38398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345" y="4027170"/>
            <a:ext cx="6054725" cy="27768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730</Words>
  <Application>Microsoft Office PowerPoint</Application>
  <PresentationFormat>Widescreen</PresentationFormat>
  <Paragraphs>119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Retrieval Augmented Generation (RAG)</vt:lpstr>
      <vt:lpstr>PowerPoint Presentation</vt:lpstr>
      <vt:lpstr>Embeddings - recap  </vt:lpstr>
      <vt:lpstr>Retrieval Augmented Generation (RAG) example</vt:lpstr>
      <vt:lpstr>Retrieval Augmented Generation (RAG) example</vt:lpstr>
      <vt:lpstr>Retrieval Augmented Generation (RAG) example</vt:lpstr>
      <vt:lpstr>RAG Architecture </vt:lpstr>
      <vt:lpstr>RAG Architecture </vt:lpstr>
      <vt:lpstr>PowerPoint Presentation</vt:lpstr>
      <vt:lpstr>Example: Searching legal documents</vt:lpstr>
      <vt:lpstr>Example: Searching legal documents</vt:lpstr>
      <vt:lpstr>RAG integrates with many types of data sources</vt:lpstr>
      <vt:lpstr>Examples of RAG applications</vt:lpstr>
      <vt:lpstr>RAG applications</vt:lpstr>
      <vt:lpstr>Examples of RAG applications</vt:lpstr>
      <vt:lpstr>Examples of RAG applications: Langchain Docs</vt:lpstr>
      <vt:lpstr>Examples of RAG applications: Langchain Docs</vt:lpstr>
      <vt:lpstr>Tools </vt:lpstr>
      <vt:lpstr>GPT4all RAG</vt:lpstr>
      <vt:lpstr>LM Studio</vt:lpstr>
      <vt:lpstr>Ollama </vt:lpstr>
      <vt:lpstr>Llama Index </vt:lpstr>
      <vt:lpstr>KB embedding </vt:lpstr>
      <vt:lpstr>Chunks </vt:lpstr>
      <vt:lpstr>IR flow </vt:lpstr>
      <vt:lpstr>IR in chat </vt:lpstr>
      <vt:lpstr>RAG flow </vt:lpstr>
      <vt:lpstr>RAG chat </vt:lpstr>
      <vt:lpstr>RAG chat </vt:lpstr>
      <vt:lpstr>RAG Evaluation </vt:lpstr>
      <vt:lpstr>RAG Triad </vt:lpstr>
      <vt:lpstr>RAG triad</vt:lpstr>
      <vt:lpstr>Answer relevancy</vt:lpstr>
      <vt:lpstr>Faithfulness</vt:lpstr>
      <vt:lpstr>Contextual Relevancy</vt:lpstr>
      <vt:lpstr>Evaluation Metrics for Search and RAG </vt:lpstr>
      <vt:lpstr>Metrics to Evaluate Information Retrieval Systems</vt:lpstr>
      <vt:lpstr>PowerPoint Presentation</vt:lpstr>
      <vt:lpstr>Recall</vt:lpstr>
      <vt:lpstr>PowerPoint Presentation</vt:lpstr>
      <vt:lpstr>Mean Average Precision (MAP)</vt:lpstr>
      <vt:lpstr>PowerPoint Presentation</vt:lpstr>
      <vt:lpstr>Normalized Discounted Cumulative Gain (NDCG)</vt:lpstr>
      <vt:lpstr>NDCG</vt:lpstr>
      <vt:lpstr>PowerPoint Presentation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K H SAAD</cp:lastModifiedBy>
  <cp:revision>320</cp:revision>
  <dcterms:created xsi:type="dcterms:W3CDTF">2024-07-10T06:40:00Z</dcterms:created>
  <dcterms:modified xsi:type="dcterms:W3CDTF">2025-11-08T15:58:58Z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87267F72C437478BB406411E457C4B18_13</vt:lpwstr>
  </property>
  <property fmtid="{D5CDD505-2E9C-101B-9397-08002B2CF9AE}" pid="3" name="KSOProductBuildVer">
    <vt:lpwstr>2057-12.2.0.23149</vt:lpwstr>
  </property>
</Properties>
</file>